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431" r:id="rId2"/>
    <p:sldId id="432" r:id="rId3"/>
    <p:sldId id="312" r:id="rId4"/>
    <p:sldId id="360" r:id="rId5"/>
    <p:sldId id="468" r:id="rId6"/>
    <p:sldId id="481" r:id="rId7"/>
    <p:sldId id="471" r:id="rId8"/>
    <p:sldId id="324" r:id="rId9"/>
    <p:sldId id="325" r:id="rId10"/>
    <p:sldId id="482" r:id="rId11"/>
    <p:sldId id="483" r:id="rId12"/>
    <p:sldId id="484" r:id="rId13"/>
    <p:sldId id="485" r:id="rId1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9B141"/>
    <a:srgbClr val="2688A4"/>
    <a:srgbClr val="BBD49F"/>
    <a:srgbClr val="0297BE"/>
    <a:srgbClr val="E2E200"/>
    <a:srgbClr val="242423"/>
    <a:srgbClr val="6D6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5"/>
    <p:restoredTop sz="94355" autoAdjust="0"/>
  </p:normalViewPr>
  <p:slideViewPr>
    <p:cSldViewPr snapToGrid="0" snapToObjects="1">
      <p:cViewPr varScale="1">
        <p:scale>
          <a:sx n="120" d="100"/>
          <a:sy n="120" d="100"/>
        </p:scale>
        <p:origin x="880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F1EBC0F-F325-1248-BB1E-430978F45134}" type="datetimeFigureOut">
              <a:rPr lang="en-US"/>
              <a:pPr>
                <a:defRPr/>
              </a:pPr>
              <a:t>9/20/16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9C456B5-C754-974F-AD98-F58D5C4F1B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814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Access</a:t>
            </a:r>
            <a:r>
              <a:rPr lang="en-US" baseline="0" dirty="0" smtClean="0"/>
              <a:t> to a greater pool of skills means its easier to staff project – build apps faster, at lower cost and risk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B588EA-35B0-C547-9EE1-339E23A039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59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rgbClr val="24242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24242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69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242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184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225" y="4805363"/>
            <a:ext cx="862013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4242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242423"/>
                </a:solidFill>
              </a:defRPr>
            </a:lvl1pPr>
            <a:lvl2pPr>
              <a:defRPr>
                <a:solidFill>
                  <a:srgbClr val="242423"/>
                </a:solidFill>
              </a:defRPr>
            </a:lvl2pPr>
            <a:lvl3pPr>
              <a:defRPr>
                <a:solidFill>
                  <a:srgbClr val="242423"/>
                </a:solidFill>
              </a:defRPr>
            </a:lvl3pPr>
            <a:lvl4pPr>
              <a:defRPr>
                <a:solidFill>
                  <a:srgbClr val="242423"/>
                </a:solidFill>
              </a:defRPr>
            </a:lvl4pPr>
            <a:lvl5pPr>
              <a:defRPr>
                <a:solidFill>
                  <a:srgbClr val="24242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662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B5B82309-1736-7C4F-8476-9855DC145AA0}" type="datetimeFigureOut">
              <a:rPr lang="en-US" smtClean="0"/>
              <a:t>9/20/16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88F35A44-6C59-F744-B669-5807AD509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5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2059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7"/>
          <p:cNvSpPr>
            <a:spLocks noGrp="1"/>
          </p:cNvSpPr>
          <p:nvPr>
            <p:ph type="title"/>
          </p:nvPr>
        </p:nvSpPr>
        <p:spPr>
          <a:xfrm>
            <a:off x="457200" y="6956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58825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9" r:id="rId4"/>
    <p:sldLayoutId id="2147483683" r:id="rId5"/>
    <p:sldLayoutId id="2147483685" r:id="rId6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b="1" kern="1200" spc="-150">
          <a:solidFill>
            <a:srgbClr val="242423"/>
          </a:solidFill>
          <a:latin typeface="Arial"/>
          <a:ea typeface="ＭＳ Ｐゴシック" charset="0"/>
          <a:cs typeface="Arial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42423"/>
          </a:solidFill>
          <a:latin typeface="Arial" charset="0"/>
          <a:ea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42423"/>
          </a:solidFill>
          <a:latin typeface="Arial" charset="0"/>
          <a:ea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42423"/>
          </a:solidFill>
          <a:latin typeface="Arial" charset="0"/>
          <a:ea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242423"/>
          </a:solidFill>
          <a:latin typeface="Arial" charset="0"/>
          <a:ea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242423"/>
          </a:solidFill>
          <a:latin typeface="Arial" charset="0"/>
          <a:ea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242423"/>
          </a:solidFill>
          <a:latin typeface="Arial" charset="0"/>
          <a:ea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242423"/>
          </a:solidFill>
          <a:latin typeface="Arial" charset="0"/>
          <a:ea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600" b="1">
          <a:solidFill>
            <a:srgbClr val="242423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6D6C6C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6D6C6C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rgbClr val="6D6C6C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6D6C6C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rgbClr val="6D6C6C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hyperlink" Target="mailto:simon@mongodb.com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emf"/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jpeg"/><Relationship Id="rId9" Type="http://schemas.openxmlformats.org/officeDocument/2006/relationships/image" Target="../media/image12.jpeg"/><Relationship Id="rId10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jpeg"/><Relationship Id="rId10" Type="http://schemas.openxmlformats.org/officeDocument/2006/relationships/image" Target="../media/image42.jpeg"/><Relationship Id="rId11" Type="http://schemas.openxmlformats.org/officeDocument/2006/relationships/image" Target="../media/image43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7043" y="2385159"/>
            <a:ext cx="1771763" cy="50684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398264" y="1781333"/>
            <a:ext cx="0" cy="17145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XA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83" y="1324133"/>
            <a:ext cx="1687545" cy="1689232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759008" y="3350442"/>
            <a:ext cx="3101494" cy="1083335"/>
          </a:xfrm>
          <a:prstGeom prst="rect">
            <a:avLst/>
          </a:prstGeom>
        </p:spPr>
        <p:txBody>
          <a:bodyPr rtlCol="0">
            <a:normAutofit fontScale="70000" lnSpcReduction="2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MongoDB Workshop for AXA</a:t>
            </a:r>
          </a:p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Day 1</a:t>
            </a:r>
          </a:p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cs typeface="Avenir Book"/>
              </a:rPr>
              <a:t>21 Sept 2016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cs typeface="Avenir Book"/>
            </a:endParaRPr>
          </a:p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  <a:ea typeface="+mn-ea"/>
                <a:cs typeface="Avenir Book"/>
              </a:rPr>
              <a:t>Hong Kong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ea typeface="+mn-ea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23543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6-03-31 at 4.2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57332" cy="51435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54341" y="211873"/>
            <a:ext cx="10287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4"/>
          <p:cNvSpPr txBox="1">
            <a:spLocks/>
          </p:cNvSpPr>
          <p:nvPr/>
        </p:nvSpPr>
        <p:spPr>
          <a:xfrm>
            <a:off x="5067946" y="912495"/>
            <a:ext cx="4064582" cy="3724275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Avenir Book"/>
                <a:ea typeface="+mn-ea"/>
                <a:cs typeface="Avenir Book"/>
              </a:rPr>
              <a:t>MongoDB Enterprise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tx1"/>
                </a:solidFill>
                <a:latin typeface="Avenir Book"/>
                <a:ea typeface="+mn-ea"/>
                <a:cs typeface="Avenir Book"/>
              </a:rPr>
              <a:t>MongoDB architecture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latin typeface="Avenir Book"/>
                <a:ea typeface="+mn-ea"/>
                <a:cs typeface="Avenir Book"/>
              </a:rPr>
              <a:t>MongoDB </a:t>
            </a:r>
            <a:r>
              <a:rPr lang="en-US" sz="2400" dirty="0">
                <a:latin typeface="Avenir Book"/>
                <a:ea typeface="+mn-ea"/>
                <a:cs typeface="Avenir Book"/>
              </a:rPr>
              <a:t>on </a:t>
            </a:r>
            <a:r>
              <a:rPr lang="en-US" sz="2400" dirty="0" err="1" smtClean="0">
                <a:latin typeface="Avenir Book"/>
                <a:ea typeface="+mn-ea"/>
                <a:cs typeface="Avenir Book"/>
              </a:rPr>
              <a:t>OpenShift</a:t>
            </a: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latin typeface="Avenir Book"/>
                <a:ea typeface="+mn-ea"/>
                <a:cs typeface="Avenir Book"/>
              </a:rPr>
              <a:t>Integration </a:t>
            </a:r>
            <a:r>
              <a:rPr lang="en-US" sz="2400" dirty="0">
                <a:latin typeface="Avenir Book"/>
                <a:ea typeface="+mn-ea"/>
                <a:cs typeface="Avenir Book"/>
              </a:rPr>
              <a:t>with 3rd party tools</a:t>
            </a: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sz="2400" dirty="0">
              <a:latin typeface="Avenir Book"/>
              <a:ea typeface="+mn-ea"/>
              <a:cs typeface="Avenir Book"/>
            </a:endParaRPr>
          </a:p>
        </p:txBody>
      </p:sp>
      <p:sp>
        <p:nvSpPr>
          <p:cNvPr id="8" name="Double Brace 7"/>
          <p:cNvSpPr/>
          <p:nvPr/>
        </p:nvSpPr>
        <p:spPr>
          <a:xfrm>
            <a:off x="5300419" y="2091569"/>
            <a:ext cx="3439543" cy="410690"/>
          </a:xfrm>
          <a:prstGeom prst="bracePair">
            <a:avLst>
              <a:gd name="adj" fmla="val 14653"/>
            </a:avLst>
          </a:prstGeom>
          <a:ln w="25400">
            <a:solidFill>
              <a:schemeClr val="accent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1677507" y="2400632"/>
            <a:ext cx="2115103" cy="5356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venir Book"/>
                <a:cs typeface="Avenir Book"/>
              </a:rPr>
              <a:t>Agenda</a:t>
            </a:r>
            <a:endParaRPr lang="en-US" sz="2400" dirty="0" smtClean="0">
              <a:solidFill>
                <a:schemeClr val="bg1"/>
              </a:solidFill>
              <a:latin typeface="Avenir Book"/>
              <a:ea typeface="+mn-ea"/>
              <a:cs typeface="Avenir Book"/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6042685" y="459972"/>
            <a:ext cx="2115103" cy="5356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400" dirty="0" smtClean="0">
                <a:solidFill>
                  <a:schemeClr val="tx1"/>
                </a:solidFill>
                <a:latin typeface="Avenir Book"/>
                <a:ea typeface="+mn-ea"/>
                <a:cs typeface="Avenir Book"/>
              </a:rPr>
              <a:t>Day 1</a:t>
            </a:r>
            <a:endParaRPr lang="en-US" sz="2400" dirty="0">
              <a:solidFill>
                <a:schemeClr val="tx1"/>
              </a:solidFill>
              <a:latin typeface="Avenir Book"/>
              <a:ea typeface="+mn-ea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99103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6-03-31 at 4.2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57332" cy="51435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54341" y="211873"/>
            <a:ext cx="10287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4"/>
          <p:cNvSpPr txBox="1">
            <a:spLocks/>
          </p:cNvSpPr>
          <p:nvPr/>
        </p:nvSpPr>
        <p:spPr>
          <a:xfrm>
            <a:off x="5067946" y="912495"/>
            <a:ext cx="4064582" cy="3724275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Avenir Book"/>
                <a:ea typeface="+mn-ea"/>
                <a:cs typeface="Avenir Book"/>
              </a:rPr>
              <a:t>MongoDB Enterprise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latin typeface="Avenir Book"/>
                <a:ea typeface="+mn-ea"/>
                <a:cs typeface="Avenir Book"/>
              </a:rPr>
              <a:t>MongoDB architecture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tx1"/>
                </a:solidFill>
                <a:latin typeface="Avenir Book"/>
                <a:ea typeface="+mn-ea"/>
                <a:cs typeface="Avenir Book"/>
              </a:rPr>
              <a:t>MongoDB </a:t>
            </a:r>
            <a:r>
              <a:rPr lang="en-US" sz="2400" dirty="0">
                <a:solidFill>
                  <a:schemeClr val="tx1"/>
                </a:solidFill>
                <a:latin typeface="Avenir Book"/>
                <a:ea typeface="+mn-ea"/>
                <a:cs typeface="Avenir Book"/>
              </a:rPr>
              <a:t>on </a:t>
            </a:r>
            <a:r>
              <a:rPr lang="en-US" sz="2400" dirty="0" err="1" smtClean="0">
                <a:solidFill>
                  <a:schemeClr val="tx1"/>
                </a:solidFill>
                <a:latin typeface="Avenir Book"/>
                <a:ea typeface="+mn-ea"/>
                <a:cs typeface="Avenir Book"/>
              </a:rPr>
              <a:t>OpenShift</a:t>
            </a:r>
            <a:endParaRPr lang="en-US" sz="2400" dirty="0" smtClean="0">
              <a:solidFill>
                <a:schemeClr val="tx1"/>
              </a:solidFill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latin typeface="Avenir Book"/>
                <a:ea typeface="+mn-ea"/>
                <a:cs typeface="Avenir Book"/>
              </a:rPr>
              <a:t>Integration </a:t>
            </a:r>
            <a:r>
              <a:rPr lang="en-US" sz="2400" dirty="0">
                <a:latin typeface="Avenir Book"/>
                <a:ea typeface="+mn-ea"/>
                <a:cs typeface="Avenir Book"/>
              </a:rPr>
              <a:t>with 3rd party tools</a:t>
            </a: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sz="2400" dirty="0">
              <a:latin typeface="Avenir Book"/>
              <a:ea typeface="+mn-ea"/>
              <a:cs typeface="Avenir Book"/>
            </a:endParaRPr>
          </a:p>
        </p:txBody>
      </p:sp>
      <p:sp>
        <p:nvSpPr>
          <p:cNvPr id="8" name="Double Brace 7"/>
          <p:cNvSpPr/>
          <p:nvPr/>
        </p:nvSpPr>
        <p:spPr>
          <a:xfrm>
            <a:off x="5321685" y="2893778"/>
            <a:ext cx="3684092" cy="410690"/>
          </a:xfrm>
          <a:prstGeom prst="bracePair">
            <a:avLst>
              <a:gd name="adj" fmla="val 14653"/>
            </a:avLst>
          </a:prstGeom>
          <a:ln w="25400">
            <a:solidFill>
              <a:schemeClr val="accent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1677507" y="2400632"/>
            <a:ext cx="2115103" cy="5356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venir Book"/>
                <a:cs typeface="Avenir Book"/>
              </a:rPr>
              <a:t>Agenda</a:t>
            </a:r>
            <a:endParaRPr lang="en-US" sz="2400" dirty="0" smtClean="0">
              <a:solidFill>
                <a:schemeClr val="bg1"/>
              </a:solidFill>
              <a:latin typeface="Avenir Book"/>
              <a:ea typeface="+mn-ea"/>
              <a:cs typeface="Avenir Book"/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6042685" y="459972"/>
            <a:ext cx="2115103" cy="5356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400" dirty="0" smtClean="0">
                <a:solidFill>
                  <a:schemeClr val="tx1"/>
                </a:solidFill>
                <a:latin typeface="Avenir Book"/>
                <a:ea typeface="+mn-ea"/>
                <a:cs typeface="Avenir Book"/>
              </a:rPr>
              <a:t>Day 1</a:t>
            </a:r>
            <a:endParaRPr lang="en-US" sz="2400" dirty="0">
              <a:solidFill>
                <a:schemeClr val="tx1"/>
              </a:solidFill>
              <a:latin typeface="Avenir Book"/>
              <a:ea typeface="+mn-ea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9518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6-03-31 at 4.2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57332" cy="51435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54341" y="211873"/>
            <a:ext cx="10287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4"/>
          <p:cNvSpPr txBox="1">
            <a:spLocks/>
          </p:cNvSpPr>
          <p:nvPr/>
        </p:nvSpPr>
        <p:spPr>
          <a:xfrm>
            <a:off x="5067946" y="912495"/>
            <a:ext cx="4064582" cy="3724275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Avenir Book"/>
                <a:ea typeface="+mn-ea"/>
                <a:cs typeface="Avenir Book"/>
              </a:rPr>
              <a:t>MongoDB Enterprise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latin typeface="Avenir Book"/>
                <a:ea typeface="+mn-ea"/>
                <a:cs typeface="Avenir Book"/>
              </a:rPr>
              <a:t>MongoDB architecture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latin typeface="Avenir Book"/>
                <a:ea typeface="+mn-ea"/>
                <a:cs typeface="Avenir Book"/>
              </a:rPr>
              <a:t>MongoDB </a:t>
            </a:r>
            <a:r>
              <a:rPr lang="en-US" sz="2400" dirty="0">
                <a:latin typeface="Avenir Book"/>
                <a:ea typeface="+mn-ea"/>
                <a:cs typeface="Avenir Book"/>
              </a:rPr>
              <a:t>on </a:t>
            </a:r>
            <a:r>
              <a:rPr lang="en-US" sz="2400" dirty="0" err="1" smtClean="0">
                <a:latin typeface="Avenir Book"/>
                <a:ea typeface="+mn-ea"/>
                <a:cs typeface="Avenir Book"/>
              </a:rPr>
              <a:t>OpenShift</a:t>
            </a: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tx1"/>
                </a:solidFill>
                <a:latin typeface="Avenir Book"/>
                <a:ea typeface="+mn-ea"/>
                <a:cs typeface="Avenir Book"/>
              </a:rPr>
              <a:t>Integration </a:t>
            </a:r>
            <a:r>
              <a:rPr lang="en-US" sz="2400" dirty="0">
                <a:solidFill>
                  <a:schemeClr val="tx1"/>
                </a:solidFill>
                <a:latin typeface="Avenir Book"/>
                <a:ea typeface="+mn-ea"/>
                <a:cs typeface="Avenir Book"/>
              </a:rPr>
              <a:t>with 3rd party tools</a:t>
            </a:r>
            <a:endParaRPr lang="en-US" sz="2400" dirty="0" smtClean="0">
              <a:solidFill>
                <a:schemeClr val="tx1"/>
              </a:solidFill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sz="2400" dirty="0">
              <a:latin typeface="Avenir Book"/>
              <a:ea typeface="+mn-ea"/>
              <a:cs typeface="Avenir Book"/>
            </a:endParaRPr>
          </a:p>
        </p:txBody>
      </p:sp>
      <p:sp>
        <p:nvSpPr>
          <p:cNvPr id="8" name="Double Brace 7"/>
          <p:cNvSpPr/>
          <p:nvPr/>
        </p:nvSpPr>
        <p:spPr>
          <a:xfrm>
            <a:off x="5321684" y="3697081"/>
            <a:ext cx="3822315" cy="704797"/>
          </a:xfrm>
          <a:prstGeom prst="bracePair">
            <a:avLst>
              <a:gd name="adj" fmla="val 25000"/>
            </a:avLst>
          </a:prstGeom>
          <a:ln w="25400">
            <a:solidFill>
              <a:schemeClr val="accent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1677507" y="2400632"/>
            <a:ext cx="2115103" cy="5356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venir Book"/>
                <a:cs typeface="Avenir Book"/>
              </a:rPr>
              <a:t>Agenda</a:t>
            </a:r>
            <a:endParaRPr lang="en-US" sz="2400" dirty="0" smtClean="0">
              <a:solidFill>
                <a:schemeClr val="bg1"/>
              </a:solidFill>
              <a:latin typeface="Avenir Book"/>
              <a:ea typeface="+mn-ea"/>
              <a:cs typeface="Avenir Book"/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6042685" y="459972"/>
            <a:ext cx="2115103" cy="5356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400" dirty="0" smtClean="0">
                <a:solidFill>
                  <a:schemeClr val="tx1"/>
                </a:solidFill>
                <a:latin typeface="Avenir Book"/>
                <a:ea typeface="+mn-ea"/>
                <a:cs typeface="Avenir Book"/>
              </a:rPr>
              <a:t>Day 1</a:t>
            </a:r>
            <a:endParaRPr lang="en-US" sz="2400" dirty="0">
              <a:solidFill>
                <a:schemeClr val="tx1"/>
              </a:solidFill>
              <a:latin typeface="Avenir Book"/>
              <a:ea typeface="+mn-ea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58789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stedGraphic-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1" y="124931"/>
            <a:ext cx="3188588" cy="1434865"/>
          </a:xfrm>
          <a:prstGeom prst="rect">
            <a:avLst/>
          </a:prstGeom>
        </p:spPr>
      </p:pic>
      <p:pic>
        <p:nvPicPr>
          <p:cNvPr id="6" name="Picture 5" descr="Screen Shot 2016-03-31 at 4.14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329" y="0"/>
            <a:ext cx="3828671" cy="5143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1243" y="1503905"/>
            <a:ext cx="4300100" cy="157735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400" dirty="0"/>
              <a:t>{  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</a:t>
            </a:r>
            <a:r>
              <a:rPr lang="en-US" sz="1400" dirty="0" smtClean="0"/>
              <a:t>name</a:t>
            </a:r>
            <a:r>
              <a:rPr lang="en-US" sz="1400" dirty="0"/>
              <a:t>	: </a:t>
            </a:r>
            <a:r>
              <a:rPr lang="en-US" sz="1400" dirty="0" smtClean="0"/>
              <a:t> “Gabriel Woo”,</a:t>
            </a:r>
            <a:endParaRPr lang="en-US" sz="1400" dirty="0"/>
          </a:p>
          <a:p>
            <a:r>
              <a:rPr lang="en-US" sz="1400" dirty="0"/>
              <a:t>   title	</a:t>
            </a:r>
            <a:r>
              <a:rPr lang="en-US" sz="1400" dirty="0" smtClean="0"/>
              <a:t>	: </a:t>
            </a:r>
            <a:r>
              <a:rPr lang="en-US" sz="1400" dirty="0"/>
              <a:t> </a:t>
            </a:r>
            <a:r>
              <a:rPr lang="en-US" sz="1400" dirty="0" smtClean="0"/>
              <a:t>“Enterprise </a:t>
            </a:r>
            <a:r>
              <a:rPr lang="en-US" sz="1400" dirty="0" smtClean="0"/>
              <a:t>Account Executive”,</a:t>
            </a:r>
          </a:p>
          <a:p>
            <a:r>
              <a:rPr lang="en-US" sz="1400" dirty="0" smtClean="0"/>
              <a:t>   mail 	: </a:t>
            </a:r>
            <a:r>
              <a:rPr lang="en-US" sz="1400" dirty="0" smtClean="0"/>
              <a:t> </a:t>
            </a:r>
            <a:r>
              <a:rPr lang="en-US" sz="1400" dirty="0" smtClean="0"/>
              <a:t>“</a:t>
            </a:r>
            <a:r>
              <a:rPr lang="en-US" sz="1400" dirty="0" smtClean="0">
                <a:hlinkClick r:id="rId4"/>
              </a:rPr>
              <a:t>gabriel.woo@mongodb.com</a:t>
            </a:r>
            <a:r>
              <a:rPr lang="en-US" sz="1400" dirty="0" smtClean="0"/>
              <a:t>”,</a:t>
            </a:r>
            <a:endParaRPr lang="en-US" sz="1400" dirty="0"/>
          </a:p>
          <a:p>
            <a:r>
              <a:rPr lang="is-IS" sz="1400" dirty="0"/>
              <a:t>   phone	:  </a:t>
            </a:r>
            <a:r>
              <a:rPr lang="en-US" sz="1400" dirty="0" smtClean="0"/>
              <a:t>“</a:t>
            </a:r>
            <a:r>
              <a:rPr lang="is-IS" sz="1400" dirty="0" smtClean="0"/>
              <a:t>+852 9262 1387</a:t>
            </a:r>
            <a:r>
              <a:rPr lang="is-IS" sz="1400" dirty="0" smtClean="0"/>
              <a:t>”</a:t>
            </a:r>
            <a:r>
              <a:rPr lang="is-IS" sz="1400" dirty="0"/>
              <a:t>,</a:t>
            </a:r>
          </a:p>
          <a:p>
            <a:r>
              <a:rPr lang="en-US" sz="1400" dirty="0"/>
              <a:t>   </a:t>
            </a:r>
            <a:r>
              <a:rPr lang="en-US" sz="1400" dirty="0" smtClean="0"/>
              <a:t>location	: </a:t>
            </a:r>
            <a:r>
              <a:rPr lang="en-US" sz="1400" dirty="0" smtClean="0"/>
              <a:t> </a:t>
            </a:r>
            <a:r>
              <a:rPr lang="en-US" sz="1400" dirty="0" smtClean="0"/>
              <a:t>“Hong </a:t>
            </a:r>
            <a:r>
              <a:rPr lang="en-US" sz="1400" dirty="0" smtClean="0"/>
              <a:t>Kong, HKG” </a:t>
            </a:r>
            <a:endParaRPr lang="en-US" sz="1400" dirty="0" smtClean="0"/>
          </a:p>
          <a:p>
            <a:r>
              <a:rPr lang="en-US" sz="1400" dirty="0" smtClean="0"/>
              <a:t>} </a:t>
            </a:r>
            <a:endParaRPr lang="en-US" sz="1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885950" y="4807245"/>
            <a:ext cx="1600200" cy="0"/>
          </a:xfrm>
          <a:prstGeom prst="line">
            <a:avLst/>
          </a:prstGeom>
          <a:ln w="12700">
            <a:solidFill>
              <a:srgbClr val="6EA3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1243" y="3131870"/>
            <a:ext cx="4300100" cy="157735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400" dirty="0"/>
              <a:t>{  </a:t>
            </a:r>
            <a:endParaRPr lang="en-US" sz="1400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</a:t>
            </a:r>
            <a:r>
              <a:rPr lang="en-US" sz="1400" dirty="0" smtClean="0"/>
              <a:t>name</a:t>
            </a:r>
            <a:r>
              <a:rPr lang="en-US" sz="1400" dirty="0"/>
              <a:t>	: </a:t>
            </a:r>
            <a:r>
              <a:rPr lang="en-US" sz="1400" dirty="0" smtClean="0"/>
              <a:t> “TJ Tang”,</a:t>
            </a:r>
            <a:endParaRPr lang="en-US" sz="1400" dirty="0"/>
          </a:p>
          <a:p>
            <a:r>
              <a:rPr lang="en-US" sz="1400" dirty="0"/>
              <a:t>   title	</a:t>
            </a:r>
            <a:r>
              <a:rPr lang="en-US" sz="1400" dirty="0" smtClean="0"/>
              <a:t>	: </a:t>
            </a:r>
            <a:r>
              <a:rPr lang="en-US" sz="1400" dirty="0"/>
              <a:t> </a:t>
            </a:r>
            <a:r>
              <a:rPr lang="en-US" sz="1400" dirty="0" smtClean="0"/>
              <a:t>“Senior Solution Architect</a:t>
            </a:r>
            <a:r>
              <a:rPr lang="en-US" sz="1400" dirty="0" smtClean="0"/>
              <a:t>”,</a:t>
            </a:r>
            <a:endParaRPr lang="en-US" sz="1400" dirty="0" smtClean="0"/>
          </a:p>
          <a:p>
            <a:r>
              <a:rPr lang="en-US" sz="1400" dirty="0" smtClean="0"/>
              <a:t>   mail 	: </a:t>
            </a:r>
            <a:r>
              <a:rPr lang="en-US" sz="1400" dirty="0" smtClean="0"/>
              <a:t> </a:t>
            </a:r>
            <a:r>
              <a:rPr lang="en-US" sz="1400" dirty="0" smtClean="0"/>
              <a:t>“</a:t>
            </a:r>
            <a:r>
              <a:rPr lang="en-US" sz="1400" dirty="0" smtClean="0">
                <a:hlinkClick r:id="rId4"/>
              </a:rPr>
              <a:t>jianfa.tang@mongodb.com</a:t>
            </a:r>
            <a:r>
              <a:rPr lang="en-US" sz="1400" dirty="0" smtClean="0"/>
              <a:t>”,</a:t>
            </a:r>
            <a:endParaRPr lang="en-US" sz="1400" dirty="0"/>
          </a:p>
          <a:p>
            <a:r>
              <a:rPr lang="is-IS" sz="1400" dirty="0"/>
              <a:t>   phone	:  </a:t>
            </a:r>
            <a:r>
              <a:rPr lang="en-US" sz="1400" dirty="0" smtClean="0"/>
              <a:t>“</a:t>
            </a:r>
            <a:r>
              <a:rPr lang="is-IS" sz="1400" dirty="0" smtClean="0"/>
              <a:t>+852 6611 6526”,</a:t>
            </a:r>
            <a:endParaRPr lang="is-IS" sz="1400" dirty="0"/>
          </a:p>
          <a:p>
            <a:r>
              <a:rPr lang="en-US" sz="1400" dirty="0"/>
              <a:t>   </a:t>
            </a:r>
            <a:r>
              <a:rPr lang="en-US" sz="1400" dirty="0" smtClean="0"/>
              <a:t>location	: </a:t>
            </a:r>
            <a:r>
              <a:rPr lang="en-US" sz="1400" dirty="0" smtClean="0"/>
              <a:t> </a:t>
            </a:r>
            <a:r>
              <a:rPr lang="en-US" sz="1400" dirty="0" smtClean="0"/>
              <a:t>“Hong </a:t>
            </a:r>
            <a:r>
              <a:rPr lang="en-US" sz="1400" dirty="0" smtClean="0"/>
              <a:t>Kong, HKG” </a:t>
            </a:r>
            <a:endParaRPr lang="en-US" sz="1400" dirty="0" smtClean="0"/>
          </a:p>
          <a:p>
            <a:r>
              <a:rPr lang="en-US" sz="1400" dirty="0" smtClean="0"/>
              <a:t>}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4146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6-03-31 at 4.2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57332" cy="51435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54341" y="211873"/>
            <a:ext cx="10287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4"/>
          <p:cNvSpPr txBox="1">
            <a:spLocks/>
          </p:cNvSpPr>
          <p:nvPr/>
        </p:nvSpPr>
        <p:spPr>
          <a:xfrm>
            <a:off x="5067946" y="912495"/>
            <a:ext cx="4064582" cy="3724275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/>
                </a:solidFill>
                <a:latin typeface="Avenir Book"/>
                <a:ea typeface="+mn-ea"/>
                <a:cs typeface="Avenir Book"/>
              </a:rPr>
              <a:t>MongoDB </a:t>
            </a:r>
            <a:r>
              <a:rPr lang="en-US" sz="2400" dirty="0" smtClean="0">
                <a:solidFill>
                  <a:schemeClr val="tx1"/>
                </a:solidFill>
                <a:latin typeface="Avenir Book"/>
                <a:ea typeface="+mn-ea"/>
                <a:cs typeface="Avenir Book"/>
              </a:rPr>
              <a:t>Enterprise</a:t>
            </a:r>
            <a:endParaRPr lang="en-US" sz="2400" dirty="0" smtClean="0">
              <a:solidFill>
                <a:schemeClr val="tx1"/>
              </a:solidFill>
              <a:latin typeface="Avenir Book"/>
              <a:ea typeface="+mn-ea"/>
              <a:cs typeface="Avenir Book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latin typeface="Avenir Book"/>
                <a:ea typeface="+mn-ea"/>
                <a:cs typeface="Avenir Book"/>
              </a:rPr>
              <a:t>MongoDB architecture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latin typeface="Avenir Book"/>
                <a:ea typeface="+mn-ea"/>
                <a:cs typeface="Avenir Book"/>
              </a:rPr>
              <a:t>MongoDB </a:t>
            </a:r>
            <a:r>
              <a:rPr lang="en-US" sz="2400" dirty="0">
                <a:latin typeface="Avenir Book"/>
                <a:ea typeface="+mn-ea"/>
                <a:cs typeface="Avenir Book"/>
              </a:rPr>
              <a:t>on </a:t>
            </a:r>
            <a:r>
              <a:rPr lang="en-US" sz="2400" dirty="0" err="1" smtClean="0">
                <a:latin typeface="Avenir Book"/>
                <a:ea typeface="+mn-ea"/>
                <a:cs typeface="Avenir Book"/>
              </a:rPr>
              <a:t>OpenShift</a:t>
            </a: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dirty="0"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latin typeface="Avenir Book"/>
                <a:ea typeface="+mn-ea"/>
                <a:cs typeface="Avenir Book"/>
              </a:rPr>
              <a:t>Integration </a:t>
            </a:r>
            <a:r>
              <a:rPr lang="en-US" sz="2400" dirty="0">
                <a:latin typeface="Avenir Book"/>
                <a:ea typeface="+mn-ea"/>
                <a:cs typeface="Avenir Book"/>
              </a:rPr>
              <a:t>with 3rd party tools</a:t>
            </a: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marL="0" indent="0" eaLnBrk="1" fontAlgn="auto" hangingPunct="1">
              <a:spcAft>
                <a:spcPts val="0"/>
              </a:spcAft>
              <a:buFont typeface="Arial" charset="0"/>
              <a:buNone/>
              <a:defRPr/>
            </a:pPr>
            <a:endParaRPr lang="en-US" sz="2400" dirty="0" smtClean="0">
              <a:latin typeface="Avenir Book"/>
              <a:ea typeface="+mn-ea"/>
              <a:cs typeface="Avenir Book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sz="2400" dirty="0">
              <a:latin typeface="Avenir Book"/>
              <a:ea typeface="+mn-ea"/>
              <a:cs typeface="Avenir Book"/>
            </a:endParaRPr>
          </a:p>
        </p:txBody>
      </p:sp>
      <p:sp>
        <p:nvSpPr>
          <p:cNvPr id="8" name="Double Brace 7"/>
          <p:cNvSpPr/>
          <p:nvPr/>
        </p:nvSpPr>
        <p:spPr>
          <a:xfrm>
            <a:off x="5300420" y="1294124"/>
            <a:ext cx="3254644" cy="410690"/>
          </a:xfrm>
          <a:prstGeom prst="bracePair">
            <a:avLst>
              <a:gd name="adj" fmla="val 14653"/>
            </a:avLst>
          </a:prstGeom>
          <a:ln w="25400">
            <a:solidFill>
              <a:schemeClr val="accent1">
                <a:lumMod val="75000"/>
              </a:schemeClr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1677507" y="2400632"/>
            <a:ext cx="2115103" cy="5356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None/>
              <a:defRPr/>
            </a:pPr>
            <a:r>
              <a:rPr lang="en-US" sz="2400" b="1" dirty="0" smtClean="0">
                <a:solidFill>
                  <a:schemeClr val="bg1"/>
                </a:solidFill>
                <a:latin typeface="Avenir Book"/>
                <a:cs typeface="Avenir Book"/>
              </a:rPr>
              <a:t>Agenda</a:t>
            </a:r>
            <a:endParaRPr lang="en-US" sz="2400" dirty="0" smtClean="0">
              <a:solidFill>
                <a:schemeClr val="bg1"/>
              </a:solidFill>
              <a:latin typeface="Avenir Book"/>
              <a:ea typeface="+mn-ea"/>
              <a:cs typeface="Avenir Book"/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6042685" y="459972"/>
            <a:ext cx="2115103" cy="5356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rgbClr val="6D6C6C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en-US" sz="2400" dirty="0" smtClean="0">
                <a:solidFill>
                  <a:schemeClr val="tx1"/>
                </a:solidFill>
                <a:latin typeface="Avenir Book"/>
                <a:ea typeface="+mn-ea"/>
                <a:cs typeface="Avenir Book"/>
              </a:rPr>
              <a:t>Day 1</a:t>
            </a:r>
            <a:endParaRPr lang="en-US" sz="2400" dirty="0">
              <a:solidFill>
                <a:schemeClr val="tx1"/>
              </a:solidFill>
              <a:latin typeface="Avenir Book"/>
              <a:ea typeface="+mn-ea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30182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0486"/>
            <a:ext cx="8229600" cy="85725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b="0" dirty="0" smtClean="0">
                <a:solidFill>
                  <a:srgbClr val="000000"/>
                </a:solidFill>
                <a:latin typeface="Avenir Book"/>
                <a:cs typeface="Avenir Book"/>
              </a:rPr>
              <a:t>MongoDB </a:t>
            </a:r>
            <a:r>
              <a:rPr lang="en-US" sz="4000" b="0" dirty="0" err="1" smtClean="0">
                <a:solidFill>
                  <a:srgbClr val="000000"/>
                </a:solidFill>
                <a:latin typeface="Avenir Book"/>
                <a:cs typeface="Avenir Book"/>
              </a:rPr>
              <a:t>Inc</a:t>
            </a:r>
            <a:r>
              <a:rPr lang="en-US" sz="4000" b="0" dirty="0" smtClean="0">
                <a:solidFill>
                  <a:srgbClr val="000000"/>
                </a:solidFill>
                <a:latin typeface="Avenir Book"/>
                <a:cs typeface="Avenir Book"/>
              </a:rPr>
              <a:t>,</a:t>
            </a:r>
            <a:endParaRPr lang="en-US" sz="4000" b="0" dirty="0">
              <a:solidFill>
                <a:srgbClr val="000000"/>
              </a:solidFill>
              <a:latin typeface="Avenir Book"/>
              <a:ea typeface="+mj-ea"/>
              <a:cs typeface="Avenir Book"/>
            </a:endParaRPr>
          </a:p>
        </p:txBody>
      </p:sp>
      <p:pic>
        <p:nvPicPr>
          <p:cNvPr id="22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243" y="803179"/>
            <a:ext cx="973138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/>
          <p:cNvCxnSpPr>
            <a:stCxn id="4" idx="2"/>
          </p:cNvCxnSpPr>
          <p:nvPr/>
        </p:nvCxnSpPr>
        <p:spPr>
          <a:xfrm flipH="1">
            <a:off x="4566443" y="867736"/>
            <a:ext cx="5557" cy="4149437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"/>
          <p:cNvSpPr txBox="1">
            <a:spLocks/>
          </p:cNvSpPr>
          <p:nvPr/>
        </p:nvSpPr>
        <p:spPr>
          <a:xfrm>
            <a:off x="1104106" y="2085879"/>
            <a:ext cx="2305050" cy="334963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457200" rtl="0" eaLnBrk="1" latinLnBrk="0" hangingPunct="1">
              <a:spcBef>
                <a:spcPts val="1272"/>
              </a:spcBef>
              <a:buFont typeface="Arial"/>
              <a:buChar char="•"/>
              <a:defRPr sz="2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ts val="278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  <a:defRPr sz="2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1800" b="1" dirty="0" smtClean="0">
                <a:solidFill>
                  <a:schemeClr val="accent6"/>
                </a:solidFill>
                <a:latin typeface="Avenir Book"/>
                <a:cs typeface="Avenir Book"/>
              </a:rPr>
              <a:t>6</a:t>
            </a:r>
            <a:r>
              <a:rPr lang="en-US" sz="1800" b="1" dirty="0">
                <a:solidFill>
                  <a:schemeClr val="accent6"/>
                </a:solidFill>
                <a:latin typeface="Avenir Book"/>
                <a:cs typeface="Avenir Book"/>
              </a:rPr>
              <a:t>0</a:t>
            </a:r>
            <a:r>
              <a:rPr lang="en-US" sz="1800" b="1" dirty="0" smtClean="0">
                <a:solidFill>
                  <a:schemeClr val="accent6"/>
                </a:solidFill>
                <a:latin typeface="Avenir Book"/>
                <a:cs typeface="Avenir Book"/>
              </a:rPr>
              <a:t>0+ </a:t>
            </a:r>
            <a:r>
              <a:rPr lang="en-US" sz="1800" dirty="0" smtClean="0">
                <a:solidFill>
                  <a:schemeClr val="accent6"/>
                </a:solidFill>
                <a:latin typeface="Avenir Book"/>
                <a:cs typeface="Avenir Book"/>
              </a:rPr>
              <a:t>employees</a:t>
            </a:r>
            <a:endParaRPr lang="en-US" sz="1800" b="1" dirty="0">
              <a:solidFill>
                <a:schemeClr val="accent6"/>
              </a:solidFill>
              <a:latin typeface="Avenir Book"/>
              <a:cs typeface="Avenir Book"/>
            </a:endParaRPr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5668168" y="2085879"/>
            <a:ext cx="2303463" cy="334963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457200" rtl="0" eaLnBrk="1" latinLnBrk="0" hangingPunct="1">
              <a:spcBef>
                <a:spcPts val="1272"/>
              </a:spcBef>
              <a:buFont typeface="Arial"/>
              <a:buChar char="•"/>
              <a:defRPr sz="2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ts val="278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  <a:defRPr sz="2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1800" b="1" dirty="0" smtClean="0">
                <a:solidFill>
                  <a:srgbClr val="4E4C4C"/>
                </a:solidFill>
                <a:latin typeface="Avenir Book"/>
                <a:cs typeface="Avenir Book"/>
              </a:rPr>
              <a:t>2500+ </a:t>
            </a:r>
            <a:r>
              <a:rPr lang="en-US" sz="1800" dirty="0" smtClean="0">
                <a:solidFill>
                  <a:srgbClr val="4E4C4C"/>
                </a:solidFill>
                <a:latin typeface="Avenir Book"/>
                <a:cs typeface="Avenir Book"/>
              </a:rPr>
              <a:t>customers</a:t>
            </a:r>
            <a:endParaRPr lang="en-US" sz="1800" b="1" dirty="0">
              <a:solidFill>
                <a:srgbClr val="4E4C4C"/>
              </a:solidFill>
              <a:latin typeface="Avenir Book"/>
              <a:cs typeface="Avenir Book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457993" y="2644679"/>
            <a:ext cx="8221663" cy="0"/>
          </a:xfrm>
          <a:prstGeom prst="line">
            <a:avLst/>
          </a:prstGeom>
          <a:ln w="12700" cmpd="sng">
            <a:solidFill>
              <a:srgbClr val="BFBFBF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27" descr="250Employe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718" y="915892"/>
            <a:ext cx="2252663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Content Placeholder 1"/>
          <p:cNvSpPr txBox="1">
            <a:spLocks/>
          </p:cNvSpPr>
          <p:nvPr/>
        </p:nvSpPr>
        <p:spPr>
          <a:xfrm>
            <a:off x="275431" y="4454861"/>
            <a:ext cx="4135437" cy="512763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457200" rtl="0" eaLnBrk="1" latinLnBrk="0" hangingPunct="1">
              <a:spcBef>
                <a:spcPts val="1272"/>
              </a:spcBef>
              <a:buFont typeface="Arial"/>
              <a:buChar char="•"/>
              <a:defRPr sz="2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ts val="278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  <a:defRPr sz="2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1550" dirty="0">
                <a:solidFill>
                  <a:srgbClr val="4E4C4C"/>
                </a:solidFill>
                <a:latin typeface="Avenir Book"/>
                <a:cs typeface="Avenir Book"/>
              </a:rPr>
              <a:t>Offices </a:t>
            </a:r>
            <a:r>
              <a:rPr lang="en-US" sz="1550" dirty="0" smtClean="0">
                <a:solidFill>
                  <a:srgbClr val="4E4C4C"/>
                </a:solidFill>
                <a:latin typeface="Avenir Book"/>
                <a:cs typeface="Avenir Book"/>
              </a:rPr>
              <a:t>in NY, London &amp; Palo Alto and </a:t>
            </a:r>
          </a:p>
          <a:p>
            <a:pPr mar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1550" dirty="0" smtClean="0">
                <a:solidFill>
                  <a:srgbClr val="4E4C4C"/>
                </a:solidFill>
                <a:latin typeface="Avenir Book"/>
                <a:cs typeface="Avenir Book"/>
              </a:rPr>
              <a:t>across EMEA, and APAC</a:t>
            </a:r>
            <a:endParaRPr lang="en-US" sz="1550" dirty="0">
              <a:solidFill>
                <a:srgbClr val="4E4C4C"/>
              </a:solidFill>
              <a:latin typeface="Avenir Book"/>
              <a:cs typeface="Avenir Book"/>
            </a:endParaRPr>
          </a:p>
        </p:txBody>
      </p:sp>
      <p:grpSp>
        <p:nvGrpSpPr>
          <p:cNvPr id="34" name="Group 8"/>
          <p:cNvGrpSpPr>
            <a:grpSpLocks/>
          </p:cNvGrpSpPr>
          <p:nvPr/>
        </p:nvGrpSpPr>
        <p:grpSpPr bwMode="auto">
          <a:xfrm>
            <a:off x="928852" y="2970021"/>
            <a:ext cx="2757270" cy="1262062"/>
            <a:chOff x="5662613" y="3965528"/>
            <a:chExt cx="2373312" cy="1016000"/>
          </a:xfrm>
        </p:grpSpPr>
        <p:pic>
          <p:nvPicPr>
            <p:cNvPr id="35" name="Picture 10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613" y="3965528"/>
              <a:ext cx="2373312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Oval 35"/>
            <p:cNvSpPr/>
            <p:nvPr/>
          </p:nvSpPr>
          <p:spPr>
            <a:xfrm>
              <a:off x="6348413" y="4268741"/>
              <a:ext cx="42862" cy="444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Avenir Book"/>
                <a:cs typeface="Avenir Book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022975" y="4271916"/>
              <a:ext cx="44450" cy="444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venir Book"/>
                <a:cs typeface="Avenir Book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826250" y="4168728"/>
              <a:ext cx="42863" cy="428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venir Book"/>
                <a:cs typeface="Avenir Book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765925" y="4168728"/>
              <a:ext cx="44450" cy="4286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venir Book"/>
                <a:cs typeface="Avenir Book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7813675" y="4802141"/>
              <a:ext cx="44450" cy="444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venir Book"/>
                <a:cs typeface="Avenir Book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326188" y="4313191"/>
              <a:ext cx="42862" cy="444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venir Book"/>
                <a:cs typeface="Avenir Book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804025" y="4265566"/>
              <a:ext cx="42863" cy="444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venir Book"/>
                <a:cs typeface="Avenir Book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7489825" y="4538616"/>
              <a:ext cx="46038" cy="444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venir Book"/>
                <a:cs typeface="Avenir Book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329488" y="4360816"/>
              <a:ext cx="44450" cy="4445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venir Book"/>
                <a:cs typeface="Avenir Book"/>
              </a:endParaRPr>
            </a:p>
          </p:txBody>
        </p:sp>
      </p:grpSp>
      <p:pic>
        <p:nvPicPr>
          <p:cNvPr id="4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593" y="3464213"/>
            <a:ext cx="10826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143" y="2951067"/>
            <a:ext cx="1709738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8" descr="USV_logo__all_green_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743" y="2793904"/>
            <a:ext cx="569913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3" descr="redhat-logo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806" y="4123218"/>
            <a:ext cx="992187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" descr="In Q Tel Logo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781" y="4097818"/>
            <a:ext cx="466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" descr="IntelCapital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881" y="2838354"/>
            <a:ext cx="479425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081" y="4088293"/>
            <a:ext cx="9652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8" t="10564" r="14091" b="9074"/>
          <a:stretch>
            <a:fillRect/>
          </a:stretch>
        </p:blipFill>
        <p:spPr bwMode="auto">
          <a:xfrm>
            <a:off x="4788693" y="3980343"/>
            <a:ext cx="8350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67" b="30817"/>
          <a:stretch>
            <a:fillRect/>
          </a:stretch>
        </p:blipFill>
        <p:spPr bwMode="auto">
          <a:xfrm>
            <a:off x="4880768" y="3488026"/>
            <a:ext cx="100806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993" y="3484851"/>
            <a:ext cx="13906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Content Placeholder 1"/>
          <p:cNvSpPr txBox="1">
            <a:spLocks/>
          </p:cNvSpPr>
          <p:nvPr/>
        </p:nvSpPr>
        <p:spPr>
          <a:xfrm>
            <a:off x="5402518" y="4626444"/>
            <a:ext cx="2720762" cy="334963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457200" rtl="0" eaLnBrk="1" latinLnBrk="0" hangingPunct="1">
              <a:spcBef>
                <a:spcPts val="1272"/>
              </a:spcBef>
              <a:buFont typeface="Arial"/>
              <a:buChar char="•"/>
              <a:defRPr sz="2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ts val="278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  <a:defRPr sz="2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sz="1800" dirty="0" smtClean="0">
                <a:solidFill>
                  <a:srgbClr val="4E4C4C"/>
                </a:solidFill>
                <a:latin typeface="Avenir Book"/>
                <a:cs typeface="Avenir Book"/>
              </a:rPr>
              <a:t>World Class Advisory</a:t>
            </a:r>
            <a:endParaRPr lang="en-US" sz="1800" dirty="0">
              <a:solidFill>
                <a:srgbClr val="4E4C4C"/>
              </a:solidFill>
              <a:latin typeface="Avenir Book"/>
              <a:cs typeface="Avenir 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6954" y="2838354"/>
            <a:ext cx="517791" cy="517791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354341" y="211873"/>
            <a:ext cx="10287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3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87" y="211869"/>
            <a:ext cx="7592555" cy="482229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04680" y="3225473"/>
            <a:ext cx="957288" cy="454883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754080" y="2591304"/>
            <a:ext cx="957288" cy="454883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502730" y="2686071"/>
            <a:ext cx="957288" cy="454883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431584" y="2487060"/>
            <a:ext cx="957288" cy="454883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736" y="1164115"/>
            <a:ext cx="1128063" cy="1128063"/>
          </a:xfrm>
          <a:prstGeom prst="rect">
            <a:avLst/>
          </a:prstGeom>
        </p:spPr>
      </p:pic>
      <p:cxnSp>
        <p:nvCxnSpPr>
          <p:cNvPr id="9" name="Straight Connector 8"/>
          <p:cNvCxnSpPr>
            <a:endCxn id="7" idx="1"/>
          </p:cNvCxnSpPr>
          <p:nvPr/>
        </p:nvCxnSpPr>
        <p:spPr>
          <a:xfrm>
            <a:off x="607376" y="2149166"/>
            <a:ext cx="537496" cy="1142923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2" idx="1"/>
          </p:cNvCxnSpPr>
          <p:nvPr/>
        </p:nvCxnSpPr>
        <p:spPr>
          <a:xfrm>
            <a:off x="736213" y="1965100"/>
            <a:ext cx="3158059" cy="69282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4" idx="1"/>
          </p:cNvCxnSpPr>
          <p:nvPr/>
        </p:nvCxnSpPr>
        <p:spPr>
          <a:xfrm>
            <a:off x="736213" y="1509536"/>
            <a:ext cx="6835563" cy="104414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3" idx="1"/>
          </p:cNvCxnSpPr>
          <p:nvPr/>
        </p:nvCxnSpPr>
        <p:spPr>
          <a:xfrm>
            <a:off x="786087" y="1728147"/>
            <a:ext cx="5856835" cy="102454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99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198" y="243083"/>
            <a:ext cx="4459561" cy="450966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781781" y="467276"/>
            <a:ext cx="957288" cy="722698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20" y="2250560"/>
            <a:ext cx="1128063" cy="1128063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8" idx="3"/>
            <a:endCxn id="7" idx="2"/>
          </p:cNvCxnSpPr>
          <p:nvPr/>
        </p:nvCxnSpPr>
        <p:spPr>
          <a:xfrm flipV="1">
            <a:off x="2747783" y="828624"/>
            <a:ext cx="5033999" cy="198596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629" y="243083"/>
            <a:ext cx="1847366" cy="187480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63048" y="3511298"/>
            <a:ext cx="3645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Forrester Wave™: </a:t>
            </a:r>
          </a:p>
          <a:p>
            <a:r>
              <a:rPr lang="en-US" dirty="0"/>
              <a:t>Big Data NoSQL, Q3 2016</a:t>
            </a:r>
          </a:p>
          <a:p>
            <a:r>
              <a:rPr lang="en-US" dirty="0" smtClean="0"/>
              <a:t>August </a:t>
            </a:r>
            <a:r>
              <a:rPr lang="en-US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127684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561" y="0"/>
            <a:ext cx="5646327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978" y="2308217"/>
            <a:ext cx="1128063" cy="11280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3048" y="3511298"/>
            <a:ext cx="3645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Forrester Wave™: </a:t>
            </a:r>
          </a:p>
          <a:p>
            <a:r>
              <a:rPr lang="en-US" dirty="0" smtClean="0"/>
              <a:t>Document Stores, </a:t>
            </a:r>
            <a:r>
              <a:rPr lang="en-US" dirty="0"/>
              <a:t>Q3 2016</a:t>
            </a:r>
          </a:p>
          <a:p>
            <a:r>
              <a:rPr lang="en-US" dirty="0" smtClean="0"/>
              <a:t>September 2016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441541" y="509808"/>
            <a:ext cx="957288" cy="722698"/>
          </a:xfrm>
          <a:prstGeom prst="ellipse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407543" y="871156"/>
            <a:ext cx="5033999" cy="198596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89" y="295105"/>
            <a:ext cx="1847366" cy="187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3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9874"/>
            <a:ext cx="8229600" cy="857250"/>
          </a:xfrm>
        </p:spPr>
        <p:txBody>
          <a:bodyPr/>
          <a:lstStyle/>
          <a:p>
            <a:r>
              <a:rPr lang="en-US" dirty="0" smtClean="0">
                <a:latin typeface="Avenir Book"/>
                <a:cs typeface="Avenir Book"/>
              </a:rPr>
              <a:t>451 Group: Skills Availability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1" y="3919893"/>
            <a:ext cx="7941733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2100" i="1" dirty="0">
                <a:solidFill>
                  <a:schemeClr val="accent2">
                    <a:lumMod val="75000"/>
                  </a:schemeClr>
                </a:solidFill>
                <a:latin typeface="Avenir Book"/>
                <a:cs typeface="Avenir Book"/>
              </a:rPr>
              <a:t>“there is only one trend: </a:t>
            </a:r>
          </a:p>
          <a:p>
            <a:pPr algn="ctr"/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Avenir Book"/>
                <a:cs typeface="Avenir Book"/>
              </a:rPr>
              <a:t>the total dominance of MongoDB”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9586" y="4840542"/>
            <a:ext cx="7636933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1100" dirty="0">
                <a:latin typeface="Avenir Book"/>
                <a:cs typeface="Avenir Book"/>
              </a:rPr>
              <a:t>https://blogs.the451group.com/</a:t>
            </a:r>
            <a:r>
              <a:rPr lang="en-US" sz="1100" dirty="0" err="1">
                <a:latin typeface="Avenir Book"/>
                <a:cs typeface="Avenir Book"/>
              </a:rPr>
              <a:t>information_management</a:t>
            </a:r>
            <a:r>
              <a:rPr lang="en-US" sz="1100" dirty="0">
                <a:latin typeface="Avenir Book"/>
                <a:cs typeface="Avenir Book"/>
              </a:rPr>
              <a:t>/2015/10/01/nosql-linkedin-skills-index-september-2015/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51" y="1025280"/>
            <a:ext cx="6680200" cy="28104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54341" y="211873"/>
            <a:ext cx="10287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88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2358"/>
            <a:ext cx="8229600" cy="85725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smtClean="0">
                <a:solidFill>
                  <a:srgbClr val="000000"/>
                </a:solidFill>
                <a:latin typeface="Avenir Book"/>
                <a:cs typeface="Avenir Book"/>
              </a:rPr>
              <a:t>MongoDB Ecosystem – 900+ Partners</a:t>
            </a:r>
            <a:endParaRPr lang="en-US" b="0" dirty="0">
              <a:solidFill>
                <a:srgbClr val="000000"/>
              </a:solidFill>
              <a:latin typeface="Avenir Book"/>
              <a:ea typeface="+mj-ea"/>
              <a:cs typeface="Avenir Book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187317" y="1155424"/>
            <a:ext cx="6882618" cy="1168045"/>
            <a:chOff x="1152526" y="1555462"/>
            <a:chExt cx="6882618" cy="1168045"/>
          </a:xfrm>
        </p:grpSpPr>
        <p:pic>
          <p:nvPicPr>
            <p:cNvPr id="12" name="Picture 19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4156" y="1907178"/>
              <a:ext cx="1550988" cy="60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526" y="1807520"/>
              <a:ext cx="1347787" cy="915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208" y="2027653"/>
              <a:ext cx="1501775" cy="393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1946935" y="1555462"/>
              <a:ext cx="5130800" cy="4556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/>
            <a:lstStyle>
              <a:defPPr>
                <a:defRPr lang="en-US"/>
              </a:defPPr>
              <a:lvl1pPr marL="0" indent="0" algn="ctr">
                <a:buFont typeface="Arial"/>
                <a:buNone/>
                <a:defRPr sz="2000">
                  <a:solidFill>
                    <a:srgbClr val="595959"/>
                  </a:solidFill>
                  <a:ea typeface="ＭＳ Ｐゴシック" charset="0"/>
                  <a:cs typeface="ＭＳ Ｐゴシック" charset="0"/>
                </a:defRPr>
              </a:lvl1pPr>
            </a:lstStyle>
            <a:p>
              <a:pPr>
                <a:defRPr/>
              </a:pPr>
              <a:r>
                <a:rPr lang="en-US" b="1" dirty="0" smtClean="0">
                  <a:latin typeface="Avenir Book"/>
                  <a:cs typeface="Avenir Book"/>
                </a:rPr>
                <a:t>Software &amp; Services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84768" y="3855882"/>
            <a:ext cx="6286558" cy="1277752"/>
            <a:chOff x="1359384" y="4667381"/>
            <a:chExt cx="6286558" cy="1277752"/>
          </a:xfrm>
        </p:grpSpPr>
        <p:pic>
          <p:nvPicPr>
            <p:cNvPr id="17" name="Picture 21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384" y="5150033"/>
              <a:ext cx="958850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2170" y="5089470"/>
              <a:ext cx="666750" cy="85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4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8342" y="5338709"/>
              <a:ext cx="111760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3710781" y="4667381"/>
              <a:ext cx="1722438" cy="454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 algn="ctr">
                <a:buFont typeface="Arial"/>
                <a:buNone/>
                <a:defRPr/>
              </a:pPr>
              <a:r>
                <a:rPr lang="en-US" sz="2000" b="1" dirty="0">
                  <a:solidFill>
                    <a:srgbClr val="595959"/>
                  </a:solidFill>
                  <a:latin typeface="Avenir Book"/>
                  <a:ea typeface="ＭＳ Ｐゴシック" charset="0"/>
                  <a:cs typeface="Avenir Book"/>
                </a:rPr>
                <a:t>Hardware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23817" y="2548656"/>
            <a:ext cx="6946118" cy="961885"/>
            <a:chOff x="1206500" y="3084074"/>
            <a:chExt cx="6946118" cy="961885"/>
          </a:xfrm>
        </p:grpSpPr>
        <p:sp>
          <p:nvSpPr>
            <p:cNvPr id="22" name="TextBox 21"/>
            <p:cNvSpPr txBox="1"/>
            <p:nvPr/>
          </p:nvSpPr>
          <p:spPr>
            <a:xfrm>
              <a:off x="2680360" y="3084074"/>
              <a:ext cx="3663950" cy="454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/>
            <a:lstStyle>
              <a:defPPr>
                <a:defRPr lang="en-US"/>
              </a:defPPr>
              <a:lvl1pPr marL="0" indent="0" algn="ctr">
                <a:buFont typeface="Arial"/>
                <a:buNone/>
                <a:defRPr sz="2000">
                  <a:solidFill>
                    <a:srgbClr val="595959"/>
                  </a:solidFill>
                  <a:ea typeface="ＭＳ Ｐゴシック" charset="0"/>
                  <a:cs typeface="ＭＳ Ｐゴシック" charset="0"/>
                </a:defRPr>
              </a:lvl1pPr>
            </a:lstStyle>
            <a:p>
              <a:pPr>
                <a:defRPr/>
              </a:pPr>
              <a:r>
                <a:rPr lang="en-US" b="1" dirty="0" smtClean="0">
                  <a:latin typeface="Avenir Book"/>
                  <a:cs typeface="Avenir Book"/>
                </a:rPr>
                <a:t>Cloud &amp; Channel</a:t>
              </a:r>
            </a:p>
          </p:txBody>
        </p:sp>
        <p:pic>
          <p:nvPicPr>
            <p:cNvPr id="23" name="Picture 27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4156" y="3531609"/>
              <a:ext cx="1668462" cy="490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8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00" y="3531609"/>
              <a:ext cx="1411287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5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294" y="3519145"/>
              <a:ext cx="1763712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6" name="Straight Connector 25"/>
          <p:cNvCxnSpPr/>
          <p:nvPr/>
        </p:nvCxnSpPr>
        <p:spPr>
          <a:xfrm flipH="1">
            <a:off x="465137" y="2351900"/>
            <a:ext cx="8221663" cy="0"/>
          </a:xfrm>
          <a:prstGeom prst="line">
            <a:avLst/>
          </a:prstGeom>
          <a:ln w="12700" cmpd="sng">
            <a:solidFill>
              <a:srgbClr val="BFBFBF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57993" y="3780066"/>
            <a:ext cx="8221663" cy="0"/>
          </a:xfrm>
          <a:prstGeom prst="line">
            <a:avLst/>
          </a:prstGeom>
          <a:ln w="12700" cmpd="sng">
            <a:solidFill>
              <a:srgbClr val="BFBFBF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54341" y="211873"/>
            <a:ext cx="10287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3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5455"/>
            <a:ext cx="8229600" cy="85725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 smtClean="0">
                <a:solidFill>
                  <a:srgbClr val="000000"/>
                </a:solidFill>
                <a:latin typeface="News Gothic MT"/>
                <a:cs typeface="News Gothic MT"/>
              </a:rPr>
              <a:t>Analytics &amp; BI Partners</a:t>
            </a:r>
            <a:endParaRPr lang="en-US" b="0" dirty="0">
              <a:solidFill>
                <a:srgbClr val="000000"/>
              </a:solidFill>
              <a:latin typeface="News Gothic MT"/>
              <a:ea typeface="+mj-ea"/>
              <a:cs typeface="News Gothic MT"/>
            </a:endParaRPr>
          </a:p>
        </p:txBody>
      </p:sp>
      <p:pic>
        <p:nvPicPr>
          <p:cNvPr id="28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935" y="3725694"/>
            <a:ext cx="1325562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422" y="3716169"/>
            <a:ext cx="149225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747" y="3655844"/>
            <a:ext cx="13906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60" y="2876046"/>
            <a:ext cx="127317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885" y="4631097"/>
            <a:ext cx="110966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260" y="4618397"/>
            <a:ext cx="1552575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547" y="4697772"/>
            <a:ext cx="7493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Group 43"/>
          <p:cNvGrpSpPr>
            <a:grpSpLocks/>
          </p:cNvGrpSpPr>
          <p:nvPr/>
        </p:nvGrpSpPr>
        <p:grpSpPr bwMode="auto">
          <a:xfrm>
            <a:off x="1386622" y="1688596"/>
            <a:ext cx="6419850" cy="717550"/>
            <a:chOff x="292668" y="2189268"/>
            <a:chExt cx="8558664" cy="939029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4572000" y="2189268"/>
              <a:ext cx="0" cy="57962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92668" y="2768889"/>
              <a:ext cx="8558664" cy="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838634" y="2768889"/>
              <a:ext cx="0" cy="35940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05366" y="2768889"/>
              <a:ext cx="0" cy="359408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8" descr="informatica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747" y="2806196"/>
            <a:ext cx="143033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9" descr="microstrategy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897" y="2876046"/>
            <a:ext cx="1728788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128" y="992419"/>
            <a:ext cx="2450946" cy="667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Connector 19"/>
          <p:cNvCxnSpPr/>
          <p:nvPr/>
        </p:nvCxnSpPr>
        <p:spPr>
          <a:xfrm>
            <a:off x="354341" y="211873"/>
            <a:ext cx="10287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63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ngodb">
  <a:themeElements>
    <a:clrScheme name="MongoDB 2">
      <a:dk1>
        <a:sysClr val="windowText" lastClr="000000"/>
      </a:dk1>
      <a:lt1>
        <a:sysClr val="window" lastClr="FFFFFF"/>
      </a:lt1>
      <a:dk2>
        <a:srgbClr val="242423"/>
      </a:dk2>
      <a:lt2>
        <a:srgbClr val="FFFFFF"/>
      </a:lt2>
      <a:accent1>
        <a:srgbClr val="BBD49E"/>
      </a:accent1>
      <a:accent2>
        <a:srgbClr val="9ABF75"/>
      </a:accent2>
      <a:accent3>
        <a:srgbClr val="7AAB4E"/>
      </a:accent3>
      <a:accent4>
        <a:srgbClr val="5B972B"/>
      </a:accent4>
      <a:accent5>
        <a:srgbClr val="416A20"/>
      </a:accent5>
      <a:accent6>
        <a:srgbClr val="294216"/>
      </a:accent6>
      <a:hlink>
        <a:srgbClr val="5B972B"/>
      </a:hlink>
      <a:folHlink>
        <a:srgbClr val="416A2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70041</TotalTime>
  <Words>185</Words>
  <Application>Microsoft Macintosh PowerPoint</Application>
  <PresentationFormat>On-screen Show (16:9)</PresentationFormat>
  <Paragraphs>86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Avenir Book</vt:lpstr>
      <vt:lpstr>Calibri</vt:lpstr>
      <vt:lpstr>ＭＳ Ｐゴシック</vt:lpstr>
      <vt:lpstr>News Gothic MT</vt:lpstr>
      <vt:lpstr>Arial</vt:lpstr>
      <vt:lpstr>mongodb</vt:lpstr>
      <vt:lpstr>PowerPoint Presentation</vt:lpstr>
      <vt:lpstr>PowerPoint Presentation</vt:lpstr>
      <vt:lpstr>MongoDB Inc,</vt:lpstr>
      <vt:lpstr>PowerPoint Presentation</vt:lpstr>
      <vt:lpstr>PowerPoint Presentation</vt:lpstr>
      <vt:lpstr>PowerPoint Presentation</vt:lpstr>
      <vt:lpstr>451 Group: Skills Availability</vt:lpstr>
      <vt:lpstr>MongoDB Ecosystem – 900+ Partners</vt:lpstr>
      <vt:lpstr>Analytics &amp; BI Partners</vt:lpstr>
      <vt:lpstr>PowerPoint Presentation</vt:lpstr>
      <vt:lpstr>PowerPoint Presentation</vt:lpstr>
      <vt:lpstr>PowerPoint Presentation</vt:lpstr>
      <vt:lpstr>PowerPoint Presentation</vt:lpstr>
    </vt:vector>
  </TitlesOfParts>
  <Company>MongoDB Inc.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Daiji Shikama</dc:creator>
  <cp:lastModifiedBy>Microsoft Office User</cp:lastModifiedBy>
  <cp:revision>350</cp:revision>
  <cp:lastPrinted>2014-11-13T15:40:05Z</cp:lastPrinted>
  <dcterms:created xsi:type="dcterms:W3CDTF">2014-10-03T18:11:52Z</dcterms:created>
  <dcterms:modified xsi:type="dcterms:W3CDTF">2016-09-20T02:52:28Z</dcterms:modified>
</cp:coreProperties>
</file>